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302" r:id="rId4"/>
    <p:sldId id="307" r:id="rId5"/>
    <p:sldId id="309" r:id="rId6"/>
    <p:sldId id="311" r:id="rId7"/>
    <p:sldId id="310" r:id="rId8"/>
    <p:sldId id="336" r:id="rId9"/>
    <p:sldId id="303" r:id="rId10"/>
    <p:sldId id="314" r:id="rId11"/>
    <p:sldId id="315" r:id="rId12"/>
    <p:sldId id="316" r:id="rId13"/>
    <p:sldId id="317" r:id="rId14"/>
    <p:sldId id="318" r:id="rId15"/>
    <p:sldId id="319" r:id="rId16"/>
    <p:sldId id="313" r:id="rId17"/>
    <p:sldId id="320" r:id="rId18"/>
    <p:sldId id="304" r:id="rId19"/>
    <p:sldId id="321" r:id="rId20"/>
    <p:sldId id="322" r:id="rId21"/>
    <p:sldId id="324" r:id="rId22"/>
    <p:sldId id="325" r:id="rId23"/>
    <p:sldId id="326" r:id="rId24"/>
    <p:sldId id="337" r:id="rId25"/>
    <p:sldId id="305" r:id="rId26"/>
    <p:sldId id="332" r:id="rId27"/>
    <p:sldId id="306" r:id="rId28"/>
    <p:sldId id="338" r:id="rId29"/>
    <p:sldId id="301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 dirty="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DE04198F-5DA4-4DE6-BAFB-11CE87C5CE8C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4928C38A-78F6-40E2-84CF-3B514DF6FF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03B651FA-DC7C-4791-9CC7-18837D5A807B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F6AB30EF-D9BC-4FEA-A293-9167BED67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F06FA-62F2-4FBA-889C-C618EDE45FB8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B1D7-CEE3-41AC-89B7-47D816D4BC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20B1-0E0C-4062-AF5F-0F1950107F97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F0CE-5CEC-419F-BE1F-D797A7857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338178-5B69-4086-BB41-C2AF64DA5EA3}" type="datetime1">
              <a:rPr lang="es-ES"/>
              <a:pPr/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96D236-FF77-4FDE-A45A-45BE6A1FE7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EFEF94-67C2-47AD-AACB-17FA0FAD4321}" type="datetime1">
              <a:rPr lang="en-US"/>
              <a:pPr/>
              <a:t>2/20/17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CD1552-6BEC-4D56-8C57-39F67842E9BB}" type="slidenum">
              <a:rPr lang="en-US"/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961F-70CF-4DFD-A211-F743F6C76CCB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F90F-6961-48B3-B946-76D8D302D4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8696-1051-4953-91F7-027794659F59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F3C6-52D4-425E-BEE3-4B4B9FAE9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C9508-0D51-4AD9-9A41-EEE50C0A7A50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F41A-4740-4CAC-8D26-D9A484332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CC98-9841-478D-8CFC-5DDD2DDB140F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8CF1-CC0C-4BD9-A9AB-B7A053E985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E82A-667A-4D5E-9428-3608B6DD07FF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305E-74C2-4110-9AF0-2C6D102639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5986-6851-4AE6-A0C0-54D405F19E8C}" type="datetimeFigureOut">
              <a:rPr lang="es-ES" smtClean="0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51BDF-B112-4413-91F2-A0C2E31E6F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7595" y="6289476"/>
            <a:ext cx="6455950" cy="415490"/>
          </a:xfrm>
          <a:prstGeom prst="rect">
            <a:avLst/>
          </a:prstGeom>
          <a:noFill/>
        </p:spPr>
        <p:txBody>
          <a:bodyPr wrap="none" lIns="91432" tIns="45716" rIns="91432" bIns="45716">
            <a:spAutoFit/>
          </a:bodyPr>
          <a:lstStyle/>
          <a:p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  <p:pic>
        <p:nvPicPr>
          <p:cNvPr id="9" name="Picture 6" descr="wiley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8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16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4770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58</a:t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and Method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coupling means that changes in one part of the design may require changes in another part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coupling measured through message passing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 coupling deals with the inheritance hierarchy of classes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interaction coupling by restricting messages (Law of Demeter)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inheritance coupling by using inheritance to support only generalization/specialization and the principle of substitutability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of Demeter</a:t>
            </a:r>
          </a:p>
        </p:txBody>
      </p:sp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1066800" y="1676400"/>
            <a:ext cx="7010400" cy="3810000"/>
            <a:chOff x="1066800" y="1676400"/>
            <a:chExt cx="7010401" cy="3810000"/>
          </a:xfrm>
        </p:grpSpPr>
        <p:sp>
          <p:nvSpPr>
            <p:cNvPr id="578563" name="Rectangle 3"/>
            <p:cNvSpPr>
              <a:spLocks noChangeArrowheads="1"/>
            </p:cNvSpPr>
            <p:nvPr/>
          </p:nvSpPr>
          <p:spPr bwMode="auto">
            <a:xfrm>
              <a:off x="1066800" y="1676400"/>
              <a:ext cx="7010401" cy="381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57" name="Rectangle 10"/>
            <p:cNvSpPr>
              <a:spLocks noChangeArrowheads="1"/>
            </p:cNvSpPr>
            <p:nvPr/>
          </p:nvSpPr>
          <p:spPr bwMode="auto">
            <a:xfrm>
              <a:off x="1066800" y="1676400"/>
              <a:ext cx="7010400" cy="8382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066800" y="3200400"/>
              <a:ext cx="701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066800" y="3733800"/>
              <a:ext cx="701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066800" y="4724400"/>
              <a:ext cx="701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066800" y="4191000"/>
              <a:ext cx="701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2" name="Text Box 5"/>
            <p:cNvSpPr txBox="1">
              <a:spLocks noChangeArrowheads="1"/>
            </p:cNvSpPr>
            <p:nvPr/>
          </p:nvSpPr>
          <p:spPr bwMode="auto">
            <a:xfrm>
              <a:off x="1143001" y="1689080"/>
              <a:ext cx="6934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sz="28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Messages should be sent only by an object:</a:t>
              </a:r>
            </a:p>
            <a:p>
              <a:pPr eaLnBrk="1" hangingPunct="1"/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3" name="TextBox 11"/>
            <p:cNvSpPr txBox="1">
              <a:spLocks noChangeArrowheads="1"/>
            </p:cNvSpPr>
            <p:nvPr/>
          </p:nvSpPr>
          <p:spPr bwMode="auto">
            <a:xfrm>
              <a:off x="1143000" y="2667000"/>
              <a:ext cx="6858000" cy="2708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spcAft>
                  <a:spcPts val="1200"/>
                </a:spcAft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itself</a:t>
              </a:r>
            </a:p>
            <a:p>
              <a:pPr eaLnBrk="1" hangingPunct="1">
                <a:spcBef>
                  <a:spcPts val="1200"/>
                </a:spcBef>
                <a:spcAft>
                  <a:spcPts val="1200"/>
                </a:spcAft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objects contained in attributes of itself or a superclass</a:t>
              </a:r>
            </a:p>
            <a:p>
              <a:pPr eaLnBrk="1" hangingPunct="1">
                <a:spcBef>
                  <a:spcPts val="600"/>
                </a:spcBef>
                <a:spcAft>
                  <a:spcPts val="1200"/>
                </a:spcAft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an object that is passed as a parameter to the method</a:t>
              </a:r>
            </a:p>
            <a:p>
              <a:pPr eaLnBrk="1" hangingPunct="1">
                <a:spcBef>
                  <a:spcPts val="1200"/>
                </a:spcBef>
                <a:spcAft>
                  <a:spcPts val="1200"/>
                </a:spcAft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an object that is created by the method</a:t>
              </a:r>
            </a:p>
            <a:p>
              <a:pPr eaLnBrk="1" hangingPunct="1">
                <a:spcBef>
                  <a:spcPts val="600"/>
                </a:spcBef>
                <a:spcAft>
                  <a:spcPts val="1200"/>
                </a:spcAft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an object that is stored in a global variable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8822" y="108645"/>
            <a:ext cx="8043333" cy="958155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Interaction Coupling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5957"/>
            <a:ext cx="6983066" cy="495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Cohesion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D3984CC-EC55-44D5-A5AF-DC9C7184C901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cohesive class, object or method refers to a single thing</a:t>
            </a:r>
          </a:p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cohesion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oes a method perform more than one operation?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more than one operation is more difficult to understand and implement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cohesion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the attributes and methods represent a single object?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should not mix class roles, domains or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Generalization/specialization cohesion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in a hierarchy should show “a-kind-of” relationship, not associations or aggregations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822" y="108645"/>
            <a:ext cx="8043333" cy="9581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Method Cohesion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495925" cy="515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0343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Class Cohesion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5515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Connascence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are so interdependent that a change in one necessitates a change in the other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programming practice should: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overall connascence; however, when combined with encapsulation boundaries, you should: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across encapsulation boundaries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interdependence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among classes)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within encapsulation boundary (greater interdependence within a class)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sub-class should never directly access any hidden attribute or method of a super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43333" cy="10343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Connascence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71" y="1295400"/>
            <a:ext cx="754172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Design Activities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43333" cy="4724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extension of analysis &amp; evolution activities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the descriptions of partitions, layers &amp; classes by: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specifications to the current model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opportunities to reuse classes that already exist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the design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Optimize the design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the problem domain classes into a programming language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Specifications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current set of analysis models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classes included are both sufficient and necessary to solve the problem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missing attributes or methods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extra or unused attributes or methods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missing or extra classes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visibility of classes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Private—not visible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Public—visible to other classes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Protected—visible only to members of the same super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 familiar with coupling, cohesion, and connascence.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specify, restructure, and optimize object designs.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identify the reuse of predefined classes, libraries, frameworks, and components.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specify constraints and contracts.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create a method specification.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Specifications (cont.)</a:t>
            </a:r>
            <a:endParaRPr lang="en-US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99903"/>
            <a:ext cx="8229600" cy="434429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on method signatures: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method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or arguments to pass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value(s) to be returned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constraints that must be preserved by the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Preconditions, post-conditions, &amp; invariants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how to handle constraint violations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Opportunities for Reuse</a:t>
            </a:r>
            <a:endParaRPr lang="en-US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patterns—groupings of classes that help solve a commonly occurring problem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Framework—a set of implemented classes that form the basis of an application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libraries—also a set of implemented classes, but more general in nature than a framework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Components—self-contained classes used as plug-ins to provide specific functionality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 of approaches depends on the layer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the Design</a:t>
            </a:r>
            <a:endParaRPr lang="en-US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Factoring—separating aspects from a class to simplify the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Normalization—aids in identifying missing classes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Assure all inheritance relationships support only generalization/specialization 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the Design</a:t>
            </a:r>
            <a:endParaRPr lang="en-US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understandability with efficiency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access paths between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all attributes of each class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direct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(number of messages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 by a method) and indirect fan-out (number of messages by methods that are induced by other methods)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execution order of statements in often-used methods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re-computation by creating derived attributes and triggers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combining classes that form a one-to-one association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 Problem-Domain Classes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out multiple inheritance if using a language that supports only single inheritance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out all inheritance if the language does not support inheritance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implementing an object-oriented design in non-object languages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5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and Contracts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295400"/>
            <a:ext cx="8043333" cy="48767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contract is a set of constraints &amp; guarantees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requestor (client) meets the constraints, the responder (server) will guarantee certain behavior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must therefore be unambiguous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 document message passing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contract is created for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visible method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contain enough information for the programmer to understand what the method is supposed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 types</a:t>
            </a:r>
          </a:p>
          <a:p>
            <a:pPr lvl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Precondition—m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true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method executes</a:t>
            </a:r>
          </a:p>
          <a:p>
            <a:pPr lvl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Post-condition—m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true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method finishes</a:t>
            </a:r>
          </a:p>
          <a:p>
            <a:pPr lvl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Invariant—m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for all instances of a class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Contract Form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45164"/>
            <a:ext cx="603871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Method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295401"/>
            <a:ext cx="8214178" cy="4648796"/>
          </a:xfrm>
        </p:spPr>
        <p:txBody>
          <a:bodyPr/>
          <a:lstStyle/>
          <a:p>
            <a:r>
              <a:rPr lang="en-US" dirty="0" smtClean="0"/>
              <a:t>Documentation details for each method</a:t>
            </a:r>
          </a:p>
          <a:p>
            <a:pPr lvl="1"/>
            <a:r>
              <a:rPr lang="en-US" dirty="0" smtClean="0"/>
              <a:t>Allows programmers to code each method</a:t>
            </a:r>
          </a:p>
          <a:p>
            <a:r>
              <a:rPr lang="en-US" dirty="0" smtClean="0"/>
              <a:t>Must be explicit and clear</a:t>
            </a:r>
          </a:p>
          <a:p>
            <a:r>
              <a:rPr lang="en-US" dirty="0" smtClean="0"/>
              <a:t>No formal standards exist, but information should include:</a:t>
            </a:r>
          </a:p>
          <a:p>
            <a:pPr lvl="1"/>
            <a:r>
              <a:rPr lang="en-US" dirty="0" smtClean="0"/>
              <a:t>General information (e.g., method name, class name, etc.)</a:t>
            </a:r>
          </a:p>
          <a:p>
            <a:pPr lvl="1"/>
            <a:r>
              <a:rPr lang="en-US" dirty="0" smtClean="0"/>
              <a:t>Events—anything that triggers a method (e.g., mouse click)</a:t>
            </a:r>
          </a:p>
          <a:p>
            <a:pPr lvl="1"/>
            <a:r>
              <a:rPr lang="en-US" dirty="0" smtClean="0"/>
              <a:t>Message passing including values passed into a method and those returned from the method</a:t>
            </a:r>
          </a:p>
          <a:p>
            <a:pPr lvl="1"/>
            <a:r>
              <a:rPr lang="en-US" dirty="0" smtClean="0"/>
              <a:t>Algorithm specifications</a:t>
            </a:r>
          </a:p>
          <a:p>
            <a:pPr lvl="1"/>
            <a:r>
              <a:rPr lang="en-US" dirty="0" smtClean="0"/>
              <a:t>Other applicable information (e.g., calculations, procedure calls)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729555"/>
          </a:xfrm>
        </p:spPr>
        <p:txBody>
          <a:bodyPr/>
          <a:lstStyle/>
          <a:p>
            <a:r>
              <a:rPr lang="en-US" dirty="0" smtClean="0"/>
              <a:t>Method Specification Form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1667" t="21318" r="28333" b="5813"/>
          <a:stretch/>
        </p:blipFill>
        <p:spPr>
          <a:xfrm>
            <a:off x="2286000" y="762000"/>
            <a:ext cx="4242881" cy="553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1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Characteristics of Object Orientation (review)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Criteria—coupling, cohesion &amp; connascence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Design Activities 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and Contracts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Specification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822" y="228600"/>
            <a:ext cx="8043333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043333" cy="457229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characteristics of object orientation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useful criteria for evaluating a design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design activities for classes and methods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concept of constraints &amp; contracts to define object collaboration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how to specify methods to augment method design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&amp; method design must precede coding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classes are specified in some detail, jumping into coding without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them may be disastrous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OOSAD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Instantiated classes are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are defined with attributes, states &amp; methods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communicate through messages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information hiding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 data and operations into a single object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Reveal only how to make use of an object to other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to reusability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 &amp; dynamic binding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 &amp; Dynamic Binding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take on several different forms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message triggers different methods in different objects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 binding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Methods—the specific method used is selected at run time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Attributes—data type is chosen at run time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dynamic binding is language specific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made at run time may induce run-time errors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ensure semantic consistency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 Example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146471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Permits reuse of existing classes with extensions for new attributes or operations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inheritance -- one parent class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inheritance -- multiple parent classes (not supported by all programming languages)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Redefinition of methods and/or attributes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supported by 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cause inheritance conflict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Designers must know what the chosen programming language supports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 Conflicts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3" y="1599903"/>
            <a:ext cx="6385378" cy="434429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attribute or method in a sub-class with the same name as an attribute or method in the super class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is poor classification of sub-classes: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semantics are violated, 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 and information hiding principle is violated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occur in cases of multiple inheritance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47800"/>
            <a:ext cx="12954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77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Criteria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99903"/>
            <a:ext cx="8061778" cy="434429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metrics to evaluate the design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Coupling—refers to the degree of the closeness of the relationship between classes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Cohesion—refers to the degree to which attributes and methods of a class support a single object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Connascence—refers to the degree of interdependency between objects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3566</TotalTime>
  <Words>1315</Words>
  <Application>Microsoft Macintosh PowerPoint</Application>
  <PresentationFormat>On-screen Show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TIM 58  Chapter 8: Class and Method Design</vt:lpstr>
      <vt:lpstr>Objectives</vt:lpstr>
      <vt:lpstr>Introduction</vt:lpstr>
      <vt:lpstr>Characteristics of OOSAD</vt:lpstr>
      <vt:lpstr>Polymorphism &amp; Dynamic Binding</vt:lpstr>
      <vt:lpstr>Polymorphism Example</vt:lpstr>
      <vt:lpstr>Inheritance</vt:lpstr>
      <vt:lpstr>Inheritance Conflicts</vt:lpstr>
      <vt:lpstr>Design Criteria</vt:lpstr>
      <vt:lpstr>Coupling</vt:lpstr>
      <vt:lpstr>Law of Demeter</vt:lpstr>
      <vt:lpstr>Types of Interaction Coupling</vt:lpstr>
      <vt:lpstr>Cohesion</vt:lpstr>
      <vt:lpstr>Types of Method Cohesion</vt:lpstr>
      <vt:lpstr>Types of Class Cohesion</vt:lpstr>
      <vt:lpstr>Connascence</vt:lpstr>
      <vt:lpstr>Types of Connascence</vt:lpstr>
      <vt:lpstr>Object Design Activities</vt:lpstr>
      <vt:lpstr>Adding Specifications</vt:lpstr>
      <vt:lpstr>Adding Specifications (cont.)</vt:lpstr>
      <vt:lpstr>Identify Opportunities for Reuse</vt:lpstr>
      <vt:lpstr>Restructuring the Design</vt:lpstr>
      <vt:lpstr>Optimizing the Design</vt:lpstr>
      <vt:lpstr>Mapping Problem-Domain Classes</vt:lpstr>
      <vt:lpstr>Constraints and Contracts</vt:lpstr>
      <vt:lpstr>Sample Contract Form</vt:lpstr>
      <vt:lpstr>Method Specification</vt:lpstr>
      <vt:lpstr>Method Specification Form</vt:lpstr>
      <vt:lpstr>Summary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89</cp:revision>
  <dcterms:created xsi:type="dcterms:W3CDTF">2015-01-22T13:38:04Z</dcterms:created>
  <dcterms:modified xsi:type="dcterms:W3CDTF">2017-02-20T23:27:25Z</dcterms:modified>
</cp:coreProperties>
</file>